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29"/>
  </p:notesMasterIdLst>
  <p:handoutMasterIdLst>
    <p:handoutMasterId r:id="rId30"/>
  </p:handoutMasterIdLst>
  <p:sldIdLst>
    <p:sldId id="326" r:id="rId4"/>
    <p:sldId id="450" r:id="rId5"/>
    <p:sldId id="380" r:id="rId6"/>
    <p:sldId id="714" r:id="rId7"/>
    <p:sldId id="727" r:id="rId8"/>
    <p:sldId id="725" r:id="rId9"/>
    <p:sldId id="762" r:id="rId10"/>
    <p:sldId id="738" r:id="rId11"/>
    <p:sldId id="730" r:id="rId12"/>
    <p:sldId id="737" r:id="rId13"/>
    <p:sldId id="744" r:id="rId14"/>
    <p:sldId id="746" r:id="rId15"/>
    <p:sldId id="745" r:id="rId16"/>
    <p:sldId id="731" r:id="rId17"/>
    <p:sldId id="732" r:id="rId18"/>
    <p:sldId id="734" r:id="rId19"/>
    <p:sldId id="751" r:id="rId20"/>
    <p:sldId id="753" r:id="rId21"/>
    <p:sldId id="736" r:id="rId22"/>
    <p:sldId id="749" r:id="rId23"/>
    <p:sldId id="763" r:id="rId24"/>
    <p:sldId id="717" r:id="rId25"/>
    <p:sldId id="764" r:id="rId26"/>
    <p:sldId id="760" r:id="rId27"/>
    <p:sldId id="76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3" autoAdjust="0"/>
    <p:restoredTop sz="99834" autoAdjust="0"/>
  </p:normalViewPr>
  <p:slideViewPr>
    <p:cSldViewPr snapToGrid="0" snapToObjects="1">
      <p:cViewPr varScale="1">
        <p:scale>
          <a:sx n="89" d="100"/>
          <a:sy n="89" d="100"/>
        </p:scale>
        <p:origin x="-1480" y="-96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201988" y="3487606"/>
            <a:ext cx="5484812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9</a:t>
            </a:r>
          </a:p>
          <a:p>
            <a:r>
              <a:rPr lang="en-US" sz="2800" b="1" dirty="0" smtClean="0"/>
              <a:t>Qualitative Modeling</a:t>
            </a:r>
          </a:p>
          <a:p>
            <a:r>
              <a:rPr lang="en-US" sz="2800" b="1" dirty="0" smtClean="0"/>
              <a:t>Model Structure Uncertainty</a:t>
            </a:r>
            <a:endParaRPr lang="en-US" sz="2800" b="1" dirty="0"/>
          </a:p>
          <a:p>
            <a:r>
              <a:rPr lang="en-US" sz="2400" b="1" dirty="0" smtClean="0"/>
              <a:t>Acknowledgements: Robert </a:t>
            </a:r>
            <a:r>
              <a:rPr lang="en-US" sz="2400" b="1" dirty="0" err="1" smtClean="0"/>
              <a:t>Wildermuth</a:t>
            </a:r>
            <a:endParaRPr lang="en-US" sz="2400" b="1" dirty="0" smtClean="0"/>
          </a:p>
          <a:p>
            <a:endParaRPr lang="en-US" sz="2800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Models for Marine Ecosystem Based Management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22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‘loop’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Complementary </a:t>
            </a:r>
            <a:r>
              <a:rPr lang="en-US" dirty="0"/>
              <a:t>feedback cycles</a:t>
            </a:r>
          </a:p>
          <a:p>
            <a:r>
              <a:rPr lang="en-US" dirty="0"/>
              <a:t>The computations required in the </a:t>
            </a:r>
            <a:r>
              <a:rPr lang="en-US" dirty="0" smtClean="0"/>
              <a:t>qualitative assessment </a:t>
            </a:r>
            <a:r>
              <a:rPr lang="en-US" dirty="0"/>
              <a:t>of system response to perturbation </a:t>
            </a:r>
            <a:r>
              <a:rPr lang="en-US" dirty="0" smtClean="0"/>
              <a:t>are based </a:t>
            </a:r>
            <a:r>
              <a:rPr lang="en-US" dirty="0"/>
              <a:t>upon feedback ‘loops’ or cycles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Stability of the equilibrium is characterized </a:t>
            </a:r>
            <a:r>
              <a:rPr lang="en-US" dirty="0" smtClean="0"/>
              <a:t>by the </a:t>
            </a:r>
            <a:r>
              <a:rPr lang="en-US" dirty="0"/>
              <a:t>eigenvalues of the community matrix;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/>
              <a:t>all </a:t>
            </a:r>
            <a:r>
              <a:rPr lang="en-US" dirty="0" smtClean="0"/>
              <a:t>eigenvalues of </a:t>
            </a:r>
            <a:r>
              <a:rPr lang="en-US" b="1" dirty="0" smtClean="0"/>
              <a:t>A </a:t>
            </a:r>
            <a:r>
              <a:rPr lang="en-US" dirty="0" smtClean="0"/>
              <a:t>have </a:t>
            </a:r>
            <a:r>
              <a:rPr lang="en-US" dirty="0"/>
              <a:t>negative real part, the equilibrium is </a:t>
            </a:r>
            <a:r>
              <a:rPr lang="en-US" dirty="0" smtClean="0"/>
              <a:t>stable.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Importantly</a:t>
            </a:r>
            <a:r>
              <a:rPr lang="en-US" dirty="0"/>
              <a:t>, the response of the system to a </a:t>
            </a:r>
            <a:r>
              <a:rPr lang="en-US" dirty="0" smtClean="0"/>
              <a:t>press perturbation</a:t>
            </a:r>
            <a:r>
              <a:rPr lang="en-US" dirty="0"/>
              <a:t>, </a:t>
            </a:r>
            <a:r>
              <a:rPr lang="en-US" dirty="0" smtClean="0"/>
              <a:t>can be determined </a:t>
            </a:r>
            <a:r>
              <a:rPr lang="en-US" dirty="0"/>
              <a:t>from the inverse community </a:t>
            </a:r>
            <a:r>
              <a:rPr lang="en-US" dirty="0" smtClean="0"/>
              <a:t>matrix A.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0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4" y="0"/>
            <a:ext cx="55626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6" y="1778000"/>
            <a:ext cx="68326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645" y="3922750"/>
            <a:ext cx="3416300" cy="158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558" y="3683000"/>
            <a:ext cx="6108700" cy="317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005989" y="1602475"/>
            <a:ext cx="1151346" cy="2320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57335" y="801916"/>
            <a:ext cx="178043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 feedbacks on system components associated with positive change in columns.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06595" y="3313668"/>
            <a:ext cx="226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# of loops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54377" y="3683000"/>
            <a:ext cx="0" cy="239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29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Adjoint</a:t>
            </a:r>
            <a:r>
              <a:rPr lang="en-US" dirty="0" smtClean="0"/>
              <a:t> matrix gives response to perturbations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Frame </a:t>
            </a:r>
            <a:r>
              <a:rPr lang="en-US" dirty="0"/>
              <a:t>management actions as press </a:t>
            </a:r>
            <a:r>
              <a:rPr lang="en-US" dirty="0" smtClean="0"/>
              <a:t>perturbations.</a:t>
            </a:r>
          </a:p>
          <a:p>
            <a:r>
              <a:rPr lang="en-US" dirty="0" smtClean="0"/>
              <a:t>Loop</a:t>
            </a:r>
            <a:r>
              <a:rPr lang="en-US" dirty="0"/>
              <a:t> </a:t>
            </a:r>
            <a:r>
              <a:rPr lang="en-US" dirty="0" smtClean="0"/>
              <a:t>analysis </a:t>
            </a:r>
            <a:r>
              <a:rPr lang="en-US" dirty="0"/>
              <a:t>can be used to strategically examine a </a:t>
            </a:r>
            <a:r>
              <a:rPr lang="en-US" dirty="0" err="1"/>
              <a:t>foodweb’s</a:t>
            </a:r>
            <a:r>
              <a:rPr lang="en-US" dirty="0"/>
              <a:t> </a:t>
            </a:r>
            <a:r>
              <a:rPr lang="en-US" dirty="0" smtClean="0"/>
              <a:t>response and </a:t>
            </a:r>
            <a:r>
              <a:rPr lang="en-US" dirty="0"/>
              <a:t>provide system-wide </a:t>
            </a:r>
            <a:r>
              <a:rPr lang="en-US" dirty="0" smtClean="0"/>
              <a:t>understanding. </a:t>
            </a:r>
          </a:p>
          <a:p>
            <a:endParaRPr lang="en-US" dirty="0" smtClean="0"/>
          </a:p>
          <a:p>
            <a:r>
              <a:rPr lang="en-US" dirty="0" smtClean="0"/>
              <a:t>e.g. Carey </a:t>
            </a:r>
            <a:r>
              <a:rPr lang="en-US" dirty="0"/>
              <a:t>et al. (2014</a:t>
            </a:r>
            <a:r>
              <a:rPr lang="en-US" dirty="0" smtClean="0"/>
              <a:t>) added </a:t>
            </a:r>
            <a:r>
              <a:rPr lang="en-US" dirty="0"/>
              <a:t>EBM component as an additional variable with interactions </a:t>
            </a:r>
            <a:r>
              <a:rPr lang="en-US" dirty="0" smtClean="0"/>
              <a:t>on managed species / components.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66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992"/>
            <a:ext cx="4849702" cy="3837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295" y="0"/>
            <a:ext cx="5004179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weights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88167" y="5935093"/>
            <a:ext cx="106825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80735" y="5602728"/>
            <a:ext cx="150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 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6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Uncertainty in Response &amp; Model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Qualitative </a:t>
            </a:r>
            <a:r>
              <a:rPr lang="en-US" dirty="0"/>
              <a:t>predictions can be </a:t>
            </a:r>
            <a:r>
              <a:rPr lang="en-US" dirty="0" smtClean="0"/>
              <a:t>ambiguous due to </a:t>
            </a:r>
            <a:r>
              <a:rPr lang="en-US" dirty="0"/>
              <a:t>both positive and </a:t>
            </a:r>
            <a:r>
              <a:rPr lang="en-US" dirty="0" smtClean="0"/>
              <a:t>negative feedback effects.</a:t>
            </a:r>
          </a:p>
          <a:p>
            <a:r>
              <a:rPr lang="en-US" dirty="0" smtClean="0"/>
              <a:t>Development </a:t>
            </a:r>
            <a:r>
              <a:rPr lang="en-US" dirty="0"/>
              <a:t>of ‘‘prediction weights’’ (derived </a:t>
            </a:r>
            <a:r>
              <a:rPr lang="en-US" dirty="0" smtClean="0"/>
              <a:t>from ratios </a:t>
            </a:r>
            <a:r>
              <a:rPr lang="en-US" dirty="0"/>
              <a:t>of feedback </a:t>
            </a:r>
            <a:r>
              <a:rPr lang="en-US" dirty="0" smtClean="0"/>
              <a:t>cycles).</a:t>
            </a:r>
          </a:p>
          <a:p>
            <a:r>
              <a:rPr lang="en-US" dirty="0" smtClean="0"/>
              <a:t>Use </a:t>
            </a:r>
            <a:r>
              <a:rPr lang="en-US" dirty="0"/>
              <a:t>of simulation, where linkages </a:t>
            </a:r>
            <a:r>
              <a:rPr lang="en-US" dirty="0" smtClean="0"/>
              <a:t>are assigned </a:t>
            </a:r>
            <a:r>
              <a:rPr lang="en-US" dirty="0"/>
              <a:t>random interaction </a:t>
            </a:r>
            <a:r>
              <a:rPr lang="en-US" dirty="0" smtClean="0"/>
              <a:t>strengths:</a:t>
            </a:r>
          </a:p>
          <a:p>
            <a:pPr lvl="1"/>
            <a:r>
              <a:rPr lang="en-US" dirty="0" smtClean="0"/>
              <a:t>Outcomes used </a:t>
            </a:r>
            <a:r>
              <a:rPr lang="en-US" dirty="0"/>
              <a:t>to verify prediction </a:t>
            </a:r>
            <a:r>
              <a:rPr lang="en-US" dirty="0" smtClean="0"/>
              <a:t>weightings</a:t>
            </a:r>
          </a:p>
          <a:p>
            <a:pPr lvl="1"/>
            <a:r>
              <a:rPr lang="en-US" dirty="0" smtClean="0"/>
              <a:t>Aggregated </a:t>
            </a:r>
            <a:r>
              <a:rPr lang="en-US" dirty="0"/>
              <a:t>from multiple random assignments </a:t>
            </a:r>
            <a:r>
              <a:rPr lang="en-US" dirty="0" smtClean="0"/>
              <a:t>of interaction </a:t>
            </a:r>
            <a:r>
              <a:rPr lang="en-US" dirty="0"/>
              <a:t>strengths (as in Raymond et al. 2011).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0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Alternatives to model structure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 a </a:t>
            </a:r>
            <a:r>
              <a:rPr lang="en-US" dirty="0"/>
              <a:t>representative set of models </a:t>
            </a:r>
            <a:r>
              <a:rPr lang="en-US" dirty="0" smtClean="0"/>
              <a:t>that captures </a:t>
            </a:r>
            <a:r>
              <a:rPr lang="en-US" dirty="0"/>
              <a:t>alternative versions of our </a:t>
            </a:r>
            <a:r>
              <a:rPr lang="en-US" dirty="0" smtClean="0"/>
              <a:t>understanding of </a:t>
            </a:r>
            <a:r>
              <a:rPr lang="en-US" dirty="0"/>
              <a:t>the interactions within the </a:t>
            </a:r>
            <a:r>
              <a:rPr lang="en-US" dirty="0" smtClean="0"/>
              <a:t>system.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model within the set is </a:t>
            </a:r>
            <a:r>
              <a:rPr lang="en-US" dirty="0" smtClean="0"/>
              <a:t>structurally unambiguous</a:t>
            </a:r>
          </a:p>
          <a:p>
            <a:endParaRPr lang="en-US" dirty="0"/>
          </a:p>
          <a:p>
            <a:r>
              <a:rPr lang="en-US" dirty="0" smtClean="0"/>
              <a:t>Use a </a:t>
            </a:r>
            <a:r>
              <a:rPr lang="en-US" dirty="0"/>
              <a:t>single overarching model structure </a:t>
            </a:r>
            <a:r>
              <a:rPr lang="en-US" dirty="0" smtClean="0"/>
              <a:t>that includes </a:t>
            </a:r>
            <a:r>
              <a:rPr lang="en-US" dirty="0"/>
              <a:t>one or more linkages that are marked </a:t>
            </a:r>
            <a:r>
              <a:rPr lang="en-US" dirty="0" smtClean="0"/>
              <a:t>as ‘</a:t>
            </a:r>
            <a:r>
              <a:rPr lang="en-US" dirty="0"/>
              <a:t>‘uncertain.’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Can expand to set </a:t>
            </a:r>
            <a:r>
              <a:rPr lang="en-US" dirty="0"/>
              <a:t>of unambiguous models by including </a:t>
            </a:r>
            <a:r>
              <a:rPr lang="en-US" dirty="0" smtClean="0"/>
              <a:t>or excluding uncertain linkages.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8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 approach</a:t>
            </a:r>
            <a:br>
              <a:rPr lang="en-US" dirty="0" smtClean="0"/>
            </a:br>
            <a:r>
              <a:rPr lang="en-US" dirty="0" smtClean="0"/>
              <a:t>to qualitative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Melbourne-Thomas et al. (2012)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Enables calculation of response</a:t>
            </a:r>
            <a:br>
              <a:rPr lang="en-US" sz="2000" dirty="0" smtClean="0"/>
            </a:br>
            <a:r>
              <a:rPr lang="en-US" sz="2000" dirty="0" smtClean="0"/>
              <a:t>probabilities without enumerating</a:t>
            </a:r>
            <a:br>
              <a:rPr lang="en-US" sz="2000" dirty="0" smtClean="0"/>
            </a:br>
            <a:r>
              <a:rPr lang="en-US" sz="2000" dirty="0" smtClean="0"/>
              <a:t>T matrix.</a:t>
            </a:r>
            <a:endParaRPr lang="en-US" sz="2000" dirty="0"/>
          </a:p>
        </p:txBody>
      </p:sp>
      <p:pic>
        <p:nvPicPr>
          <p:cNvPr id="5" name="Picture 4" descr="Screen Shot 2016-04-21 at 9.09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1" y="-1"/>
            <a:ext cx="474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5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6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Macquarie island network</a:t>
            </a:r>
          </a:p>
          <a:p>
            <a:r>
              <a:rPr lang="en-US" dirty="0" smtClean="0"/>
              <a:t>Raymond et al. 2011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9144000" cy="5950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295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891" y="0"/>
            <a:ext cx="4913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</a:t>
            </a:r>
            <a:r>
              <a:rPr lang="en-US" dirty="0"/>
              <a:t>-or-none aspect of </a:t>
            </a:r>
            <a:r>
              <a:rPr lang="en-US" dirty="0" smtClean="0"/>
              <a:t>predictions.</a:t>
            </a:r>
          </a:p>
          <a:p>
            <a:pPr lvl="1"/>
            <a:r>
              <a:rPr lang="en-US" dirty="0" smtClean="0"/>
              <a:t>Can be accommodated using simulation of weights or via Bayesian networking</a:t>
            </a:r>
          </a:p>
          <a:p>
            <a:r>
              <a:rPr lang="en-US" dirty="0" smtClean="0"/>
              <a:t>Loop algorithm relies </a:t>
            </a:r>
            <a:r>
              <a:rPr lang="en-US" dirty="0"/>
              <a:t>upon </a:t>
            </a:r>
            <a:r>
              <a:rPr lang="en-US" dirty="0" smtClean="0"/>
              <a:t>graphical </a:t>
            </a:r>
            <a:r>
              <a:rPr lang="en-US" dirty="0"/>
              <a:t>interpretation </a:t>
            </a:r>
            <a:r>
              <a:rPr lang="en-US" dirty="0" smtClean="0"/>
              <a:t>of signed </a:t>
            </a:r>
            <a:r>
              <a:rPr lang="en-US" dirty="0"/>
              <a:t>digraph models.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large </a:t>
            </a:r>
            <a:r>
              <a:rPr lang="en-US" dirty="0" smtClean="0"/>
              <a:t>or </a:t>
            </a:r>
            <a:r>
              <a:rPr lang="en-US" dirty="0"/>
              <a:t>complex systems (i.e. high </a:t>
            </a:r>
            <a:r>
              <a:rPr lang="en-US" dirty="0" err="1"/>
              <a:t>connectance</a:t>
            </a:r>
            <a:r>
              <a:rPr lang="en-US" dirty="0"/>
              <a:t>), </a:t>
            </a:r>
            <a:r>
              <a:rPr lang="en-US" dirty="0" smtClean="0"/>
              <a:t>signed digraph </a:t>
            </a:r>
            <a:r>
              <a:rPr lang="en-US" dirty="0"/>
              <a:t>analysis grows </a:t>
            </a:r>
            <a:r>
              <a:rPr lang="en-US" dirty="0" err="1" smtClean="0"/>
              <a:t>factorially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Hence use of simulations to </a:t>
            </a:r>
            <a:r>
              <a:rPr lang="en-US" dirty="0" err="1" smtClean="0"/>
              <a:t>evalaute</a:t>
            </a:r>
            <a:r>
              <a:rPr lang="en-US" dirty="0" smtClean="0"/>
              <a:t> probabilities of responses.</a:t>
            </a:r>
          </a:p>
        </p:txBody>
      </p:sp>
    </p:spTree>
    <p:extLst>
      <p:ext uri="{BB962C8B-B14F-4D97-AF65-F5344CB8AC3E}">
        <p14:creationId xmlns:p14="http://schemas.microsoft.com/office/powerpoint/2010/main" val="150908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710154"/>
              </p:ext>
            </p:extLst>
          </p:nvPr>
        </p:nvGraphicFramePr>
        <p:xfrm>
          <a:off x="470027" y="923387"/>
          <a:ext cx="8216772" cy="5853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45"/>
                <a:gridCol w="5696607"/>
                <a:gridCol w="1697420"/>
              </a:tblGrid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Assignments</a:t>
                      </a:r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1/29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Intro to EBM, review of fisheries assessment models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- 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Stock assessment models with ecosystem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Food web models</a:t>
                      </a:r>
                      <a:r>
                        <a:rPr lang="en-US" baseline="0" dirty="0" smtClean="0"/>
                        <a:t> I (</a:t>
                      </a:r>
                      <a:r>
                        <a:rPr lang="en-US" baseline="0" dirty="0" err="1" smtClean="0"/>
                        <a:t>Ecopath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HWK 1 due</a:t>
                      </a: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2/26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 Food</a:t>
                      </a:r>
                      <a:r>
                        <a:rPr lang="en-US" baseline="0" dirty="0" smtClean="0"/>
                        <a:t> web models II (</a:t>
                      </a:r>
                      <a:r>
                        <a:rPr lang="en-US" baseline="0" dirty="0" err="1" smtClean="0"/>
                        <a:t>Ecosim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outlines</a:t>
                      </a:r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/ 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Multispecies models, estimating species interactions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3/11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Marine spatial planning models, marine reserve design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HWK 2 due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3/18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 BREAK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7283">
                <a:tc>
                  <a:txBody>
                    <a:bodyPr/>
                    <a:lstStyle/>
                    <a:p>
                      <a:r>
                        <a:rPr lang="en-US" dirty="0" smtClean="0"/>
                        <a:t>3/25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- IMS Research Symposium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(several mini-lectures)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HWK 3 due</a:t>
                      </a:r>
                      <a:endParaRPr lang="en-US" dirty="0"/>
                    </a:p>
                  </a:txBody>
                  <a:tcPr/>
                </a:tc>
              </a:tr>
              <a:tr h="3153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4/1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Valuation of ecosystem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services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–</a:t>
                      </a:r>
                      <a:r>
                        <a:rPr lang="en-US" baseline="0" dirty="0" smtClean="0"/>
                        <a:t> Stock Synthesis training course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HWK 4 due</a:t>
                      </a: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Whole of</a:t>
                      </a:r>
                      <a:r>
                        <a:rPr lang="en-US" baseline="0" dirty="0" smtClean="0"/>
                        <a:t> system models, MSE for ecosystems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4/22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Qualitative modeling, model structure uncertainty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HWK 5 due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4/29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Participatory</a:t>
                      </a:r>
                      <a:r>
                        <a:rPr lang="en-US" baseline="0" dirty="0" smtClean="0"/>
                        <a:t> modeling, </a:t>
                      </a:r>
                      <a:r>
                        <a:rPr lang="en-US" baseline="0" dirty="0" err="1" smtClean="0"/>
                        <a:t>multicriteria</a:t>
                      </a:r>
                      <a:r>
                        <a:rPr lang="en-US" baseline="0" dirty="0" smtClean="0"/>
                        <a:t> decision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370">
                <a:tc>
                  <a:txBody>
                    <a:bodyPr/>
                    <a:lstStyle/>
                    <a:p>
                      <a:r>
                        <a:rPr lang="en-US" dirty="0" smtClean="0"/>
                        <a:t>5/6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papers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4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Loop analysis can </a:t>
            </a:r>
            <a:r>
              <a:rPr lang="en-US" dirty="0"/>
              <a:t>be </a:t>
            </a:r>
            <a:r>
              <a:rPr lang="en-US" dirty="0" smtClean="0"/>
              <a:t>a useful </a:t>
            </a:r>
            <a:r>
              <a:rPr lang="en-US" dirty="0"/>
              <a:t>tool for informing EBM </a:t>
            </a:r>
            <a:r>
              <a:rPr lang="en-US" dirty="0" smtClean="0"/>
              <a:t>especially </a:t>
            </a:r>
            <a:r>
              <a:rPr lang="en-US" dirty="0"/>
              <a:t>in situations with </a:t>
            </a:r>
            <a:r>
              <a:rPr lang="en-US" dirty="0" smtClean="0"/>
              <a:t>limited data.</a:t>
            </a:r>
          </a:p>
          <a:p>
            <a:r>
              <a:rPr lang="en-US" dirty="0" smtClean="0"/>
              <a:t>May </a:t>
            </a:r>
            <a:r>
              <a:rPr lang="en-US" dirty="0"/>
              <a:t>best be viewed as a screening </a:t>
            </a:r>
            <a:r>
              <a:rPr lang="en-US" dirty="0" smtClean="0"/>
              <a:t>tool before testing </a:t>
            </a:r>
            <a:r>
              <a:rPr lang="en-US" dirty="0"/>
              <a:t>hypotheses </a:t>
            </a:r>
            <a:r>
              <a:rPr lang="en-US" dirty="0" smtClean="0"/>
              <a:t>with</a:t>
            </a:r>
          </a:p>
          <a:p>
            <a:pPr lvl="1"/>
            <a:r>
              <a:rPr lang="en-US" dirty="0" smtClean="0"/>
              <a:t>more detailed models,</a:t>
            </a:r>
          </a:p>
          <a:p>
            <a:pPr lvl="1"/>
            <a:r>
              <a:rPr lang="en-US" dirty="0" smtClean="0"/>
              <a:t>field </a:t>
            </a:r>
            <a:r>
              <a:rPr lang="en-US" dirty="0"/>
              <a:t>or laboratory experiments, </a:t>
            </a:r>
            <a:endParaRPr lang="en-US" dirty="0" smtClean="0"/>
          </a:p>
          <a:p>
            <a:pPr lvl="1"/>
            <a:r>
              <a:rPr lang="en-US" dirty="0" smtClean="0"/>
              <a:t>long</a:t>
            </a:r>
            <a:r>
              <a:rPr lang="en-US" dirty="0"/>
              <a:t>-term monitoring.</a:t>
            </a:r>
          </a:p>
          <a:p>
            <a:r>
              <a:rPr lang="en-US" dirty="0" smtClean="0"/>
              <a:t>Forces </a:t>
            </a:r>
            <a:r>
              <a:rPr lang="en-US" dirty="0"/>
              <a:t>simplification </a:t>
            </a:r>
            <a:r>
              <a:rPr lang="en-US" dirty="0" smtClean="0"/>
              <a:t>– can lead to model </a:t>
            </a:r>
            <a:r>
              <a:rPr lang="en-US" dirty="0"/>
              <a:t>predictability and </a:t>
            </a:r>
            <a:r>
              <a:rPr lang="en-US" dirty="0" smtClean="0"/>
              <a:t>accessibility at </a:t>
            </a:r>
            <a:r>
              <a:rPr lang="en-US" dirty="0"/>
              <a:t>the expense </a:t>
            </a:r>
            <a:r>
              <a:rPr lang="en-US" dirty="0" smtClean="0"/>
              <a:t>of resolution</a:t>
            </a:r>
          </a:p>
          <a:p>
            <a:r>
              <a:rPr lang="en-US" dirty="0" smtClean="0"/>
              <a:t>Ecosystem </a:t>
            </a:r>
            <a:r>
              <a:rPr lang="en-US" dirty="0"/>
              <a:t>simulation </a:t>
            </a:r>
            <a:r>
              <a:rPr lang="en-US" dirty="0" smtClean="0"/>
              <a:t>models (e.g. </a:t>
            </a:r>
            <a:r>
              <a:rPr lang="en-US" dirty="0" err="1" smtClean="0"/>
              <a:t>EwE</a:t>
            </a:r>
            <a:r>
              <a:rPr lang="en-US" dirty="0" smtClean="0"/>
              <a:t>) require </a:t>
            </a:r>
            <a:r>
              <a:rPr lang="en-US" dirty="0"/>
              <a:t>extensive data on species and </a:t>
            </a:r>
            <a:r>
              <a:rPr lang="en-US" dirty="0" smtClean="0"/>
              <a:t>interactions.</a:t>
            </a:r>
          </a:p>
          <a:p>
            <a:pPr lvl="1"/>
            <a:r>
              <a:rPr lang="en-US" dirty="0" smtClean="0"/>
              <a:t>comparisons </a:t>
            </a:r>
            <a:r>
              <a:rPr lang="en-US" dirty="0"/>
              <a:t>among systems may </a:t>
            </a:r>
            <a:r>
              <a:rPr lang="en-US" dirty="0" smtClean="0"/>
              <a:t>be limited </a:t>
            </a:r>
            <a:r>
              <a:rPr lang="en-US" dirty="0"/>
              <a:t>because similar levels of data are not collected in </a:t>
            </a:r>
            <a:r>
              <a:rPr lang="en-US" dirty="0" smtClean="0"/>
              <a:t>all systems.</a:t>
            </a:r>
          </a:p>
          <a:p>
            <a:r>
              <a:rPr lang="en-US" dirty="0" smtClean="0"/>
              <a:t>Predictions </a:t>
            </a:r>
            <a:r>
              <a:rPr lang="en-US" dirty="0"/>
              <a:t>from loop analysis can </a:t>
            </a:r>
            <a:r>
              <a:rPr lang="en-US" dirty="0" smtClean="0"/>
              <a:t>be monitored and used </a:t>
            </a:r>
            <a:r>
              <a:rPr lang="en-US" dirty="0"/>
              <a:t>in an adaptive management framework, and suggest </a:t>
            </a:r>
            <a:r>
              <a:rPr lang="en-US" dirty="0" smtClean="0"/>
              <a:t>research gaps </a:t>
            </a:r>
            <a:r>
              <a:rPr lang="en-US" dirty="0"/>
              <a:t>(</a:t>
            </a:r>
            <a:r>
              <a:rPr lang="en-US" dirty="0" smtClean="0"/>
              <a:t>Lester </a:t>
            </a:r>
            <a:r>
              <a:rPr lang="nl-NL" dirty="0" smtClean="0"/>
              <a:t>et </a:t>
            </a:r>
            <a:r>
              <a:rPr lang="nl-NL" dirty="0"/>
              <a:t>al., 2010; Link, 2010).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5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Qpress</a:t>
            </a:r>
            <a:r>
              <a:rPr lang="en-US" dirty="0" smtClean="0"/>
              <a:t> R package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SWotherspoon</a:t>
            </a:r>
            <a:r>
              <a:rPr lang="en-US" dirty="0" smtClean="0"/>
              <a:t>/</a:t>
            </a:r>
            <a:r>
              <a:rPr lang="en-US" dirty="0" err="1" smtClean="0"/>
              <a:t>QPress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‘Loop Group’ (Oregon State </a:t>
            </a:r>
            <a:r>
              <a:rPr lang="en-US" dirty="0" err="1" smtClean="0"/>
              <a:t>Univ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ipmnet.org</a:t>
            </a:r>
            <a:r>
              <a:rPr lang="en-US" dirty="0"/>
              <a:t>/loop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Lots of example </a:t>
            </a:r>
            <a:r>
              <a:rPr lang="en-US" dirty="0" err="1" smtClean="0"/>
              <a:t>foodweb</a:t>
            </a:r>
            <a:r>
              <a:rPr lang="en-US" dirty="0" smtClean="0"/>
              <a:t> matrices</a:t>
            </a:r>
          </a:p>
          <a:p>
            <a:pPr lvl="1"/>
            <a:r>
              <a:rPr lang="en-US" dirty="0" smtClean="0"/>
              <a:t>Java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 on Models for Marine EBM….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(April 29)</a:t>
            </a:r>
          </a:p>
          <a:p>
            <a:endParaRPr lang="en-US" dirty="0"/>
          </a:p>
          <a:p>
            <a:r>
              <a:rPr lang="en-US" dirty="0" smtClean="0"/>
              <a:t>Participatory Modeling</a:t>
            </a:r>
          </a:p>
          <a:p>
            <a:r>
              <a:rPr lang="en-US" dirty="0" smtClean="0"/>
              <a:t>Multi-Criteria Decision Analysis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(May 5)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Project presentations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123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3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Draw a signed digraph of a Social Ecological System containing the following components: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Phytoplankton</a:t>
            </a:r>
          </a:p>
          <a:p>
            <a:pPr lvl="0"/>
            <a:r>
              <a:rPr lang="en-US" dirty="0"/>
              <a:t>Zooplankton</a:t>
            </a:r>
          </a:p>
          <a:p>
            <a:pPr lvl="0"/>
            <a:r>
              <a:rPr lang="en-US" dirty="0"/>
              <a:t>Fish</a:t>
            </a:r>
          </a:p>
          <a:p>
            <a:pPr lvl="0"/>
            <a:r>
              <a:rPr lang="en-US" dirty="0"/>
              <a:t>Fishery</a:t>
            </a:r>
          </a:p>
          <a:p>
            <a:pPr lvl="0"/>
            <a:r>
              <a:rPr lang="en-US" dirty="0"/>
              <a:t>Seabird</a:t>
            </a:r>
          </a:p>
          <a:p>
            <a:pPr lvl="0"/>
            <a:r>
              <a:rPr lang="en-US" dirty="0"/>
              <a:t>Coastal habitat</a:t>
            </a:r>
          </a:p>
          <a:p>
            <a:pPr lvl="0"/>
            <a:r>
              <a:rPr lang="en-US" dirty="0"/>
              <a:t>Manager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5232" y="1163674"/>
            <a:ext cx="138873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Seabird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82635" y="4750221"/>
            <a:ext cx="177046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Coastal Habitat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79600" y="4277089"/>
            <a:ext cx="138873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Zooplankton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31231" y="2697884"/>
            <a:ext cx="138873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Fish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76459" y="2635501"/>
            <a:ext cx="138873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Fishery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59709" y="5478926"/>
            <a:ext cx="161190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Phytoplankton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79132" y="1163674"/>
            <a:ext cx="138873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572734" y="4750222"/>
            <a:ext cx="249259" cy="6269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115249" y="3240562"/>
            <a:ext cx="128884" cy="807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79600" y="1709307"/>
            <a:ext cx="280110" cy="8427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168336" y="2854022"/>
            <a:ext cx="994915" cy="1508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679559" y="3240562"/>
            <a:ext cx="2403077" cy="1291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821993" y="1305720"/>
            <a:ext cx="1454466" cy="1307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925032" y="1709307"/>
            <a:ext cx="157604" cy="831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665195" y="1604226"/>
            <a:ext cx="563579" cy="2999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91793" y="1945637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+/-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296774" y="979008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168336" y="4821600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139637" y="3310917"/>
            <a:ext cx="341134" cy="1221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986624" y="2513218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+/-</a:t>
            </a:r>
            <a:endParaRPr lang="en-US" dirty="0"/>
          </a:p>
        </p:txBody>
      </p:sp>
      <p:sp>
        <p:nvSpPr>
          <p:cNvPr id="50" name="Curved Down Arrow 49"/>
          <p:cNvSpPr/>
          <p:nvPr/>
        </p:nvSpPr>
        <p:spPr>
          <a:xfrm rot="11301907">
            <a:off x="6773920" y="5222684"/>
            <a:ext cx="459104" cy="30902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Down Arrow 50"/>
          <p:cNvSpPr/>
          <p:nvPr/>
        </p:nvSpPr>
        <p:spPr>
          <a:xfrm>
            <a:off x="3175104" y="2314969"/>
            <a:ext cx="459104" cy="30902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urved Down Arrow 51"/>
          <p:cNvSpPr/>
          <p:nvPr/>
        </p:nvSpPr>
        <p:spPr>
          <a:xfrm>
            <a:off x="3450007" y="3893222"/>
            <a:ext cx="459104" cy="30902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urved Down Arrow 52"/>
          <p:cNvSpPr/>
          <p:nvPr/>
        </p:nvSpPr>
        <p:spPr>
          <a:xfrm>
            <a:off x="3974616" y="5068173"/>
            <a:ext cx="459104" cy="30902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urved Down Arrow 53"/>
          <p:cNvSpPr/>
          <p:nvPr/>
        </p:nvSpPr>
        <p:spPr>
          <a:xfrm>
            <a:off x="6314817" y="709901"/>
            <a:ext cx="459104" cy="30902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urved Down Arrow 54"/>
          <p:cNvSpPr/>
          <p:nvPr/>
        </p:nvSpPr>
        <p:spPr>
          <a:xfrm>
            <a:off x="6037285" y="2231435"/>
            <a:ext cx="459104" cy="30902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urved Down Arrow 55"/>
          <p:cNvSpPr/>
          <p:nvPr/>
        </p:nvSpPr>
        <p:spPr>
          <a:xfrm>
            <a:off x="2401679" y="732012"/>
            <a:ext cx="459104" cy="30902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77705" y="5378791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362297" y="3560102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586728" y="3592368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450007" y="2046769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767731" y="547346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340682" y="2107411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386584" y="362680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>
          <a:xfrm>
            <a:off x="457200" y="5969557"/>
            <a:ext cx="8229600" cy="6883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5" name="Content Placeholder 64"/>
          <p:cNvSpPr>
            <a:spLocks noGrp="1"/>
          </p:cNvSpPr>
          <p:nvPr>
            <p:ph idx="1"/>
          </p:nvPr>
        </p:nvSpPr>
        <p:spPr>
          <a:xfrm>
            <a:off x="457200" y="1241790"/>
            <a:ext cx="8229600" cy="5588417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Now turn this into matrix form!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634208" y="1604226"/>
            <a:ext cx="1529043" cy="908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387342" y="1783468"/>
            <a:ext cx="8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956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Qualitative modeling for EBM</a:t>
            </a:r>
          </a:p>
          <a:p>
            <a:endParaRPr lang="en-US" dirty="0" smtClean="0"/>
          </a:p>
          <a:p>
            <a:r>
              <a:rPr lang="en-US" dirty="0" smtClean="0"/>
              <a:t>LAB</a:t>
            </a:r>
          </a:p>
          <a:p>
            <a:pPr lvl="1"/>
            <a:r>
              <a:rPr lang="en-US" dirty="0" smtClean="0"/>
              <a:t>Loop analysis</a:t>
            </a:r>
          </a:p>
          <a:p>
            <a:pPr lvl="1"/>
            <a:r>
              <a:rPr lang="en-US" dirty="0" smtClean="0"/>
              <a:t>Evaluate model structure uncertainty</a:t>
            </a:r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484" r="-10484"/>
          <a:stretch>
            <a:fillRect/>
          </a:stretch>
        </p:blipFill>
        <p:spPr>
          <a:xfrm>
            <a:off x="-243754" y="221571"/>
            <a:ext cx="9773650" cy="6636429"/>
          </a:xfrm>
        </p:spPr>
      </p:pic>
    </p:spTree>
    <p:extLst>
      <p:ext uri="{BB962C8B-B14F-4D97-AF65-F5344CB8AC3E}">
        <p14:creationId xmlns:p14="http://schemas.microsoft.com/office/powerpoint/2010/main" val="195106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Qualitative models?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Development </a:t>
            </a:r>
            <a:r>
              <a:rPr lang="en-US" dirty="0"/>
              <a:t>of </a:t>
            </a:r>
            <a:r>
              <a:rPr lang="en-US" dirty="0" smtClean="0"/>
              <a:t>models for </a:t>
            </a:r>
            <a:r>
              <a:rPr lang="en-US" dirty="0"/>
              <a:t>complex </a:t>
            </a:r>
            <a:r>
              <a:rPr lang="en-US" dirty="0" smtClean="0"/>
              <a:t>systems </a:t>
            </a:r>
            <a:r>
              <a:rPr lang="en-US" dirty="0"/>
              <a:t>is constrained </a:t>
            </a:r>
            <a:r>
              <a:rPr lang="en-US" dirty="0" smtClean="0"/>
              <a:t>by</a:t>
            </a:r>
          </a:p>
          <a:p>
            <a:pPr lvl="1"/>
            <a:r>
              <a:rPr lang="en-US" dirty="0" smtClean="0"/>
              <a:t>data availability,</a:t>
            </a:r>
          </a:p>
          <a:p>
            <a:pPr lvl="1"/>
            <a:r>
              <a:rPr lang="en-US" dirty="0" smtClean="0"/>
              <a:t>mechanistic </a:t>
            </a:r>
            <a:r>
              <a:rPr lang="en-US" dirty="0"/>
              <a:t>understanding, </a:t>
            </a:r>
            <a:endParaRPr lang="en-US" dirty="0" smtClean="0"/>
          </a:p>
          <a:p>
            <a:pPr lvl="1"/>
            <a:r>
              <a:rPr lang="en-US" dirty="0" smtClean="0"/>
              <a:t>capacity and capability.</a:t>
            </a:r>
            <a:endParaRPr lang="en-US" dirty="0"/>
          </a:p>
          <a:p>
            <a:r>
              <a:rPr lang="en-US" dirty="0" smtClean="0"/>
              <a:t>Desire tools for exploration of system structure </a:t>
            </a:r>
            <a:r>
              <a:rPr lang="en-US" dirty="0"/>
              <a:t>and function </a:t>
            </a:r>
            <a:r>
              <a:rPr lang="en-US" dirty="0" smtClean="0"/>
              <a:t>without need for fine detail in functional </a:t>
            </a:r>
            <a:r>
              <a:rPr lang="en-US" dirty="0"/>
              <a:t>representations or parameterization. </a:t>
            </a:r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rapidly </a:t>
            </a:r>
            <a:r>
              <a:rPr lang="en-US" dirty="0"/>
              <a:t>formulate </a:t>
            </a:r>
            <a:r>
              <a:rPr lang="en-US" dirty="0" smtClean="0"/>
              <a:t>ideas about </a:t>
            </a:r>
            <a:r>
              <a:rPr lang="en-US" dirty="0"/>
              <a:t>system function, </a:t>
            </a:r>
            <a:endParaRPr lang="en-US" dirty="0" smtClean="0"/>
          </a:p>
          <a:p>
            <a:pPr lvl="1"/>
            <a:r>
              <a:rPr lang="en-US" dirty="0" smtClean="0"/>
              <a:t>capture feedback effects </a:t>
            </a:r>
            <a:r>
              <a:rPr lang="en-US" dirty="0"/>
              <a:t>in qualitative predictions, </a:t>
            </a:r>
            <a:endParaRPr lang="en-US" dirty="0" smtClean="0"/>
          </a:p>
          <a:p>
            <a:pPr lvl="1"/>
            <a:r>
              <a:rPr lang="en-US" dirty="0" smtClean="0"/>
              <a:t>precursor to inform </a:t>
            </a:r>
            <a:r>
              <a:rPr lang="en-US" dirty="0"/>
              <a:t>the development of more detailed </a:t>
            </a:r>
            <a:r>
              <a:rPr lang="en-US" dirty="0" smtClean="0"/>
              <a:t>quantitative models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3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 of qualitative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Originally </a:t>
            </a:r>
            <a:r>
              <a:rPr lang="en-US" dirty="0"/>
              <a:t>developed </a:t>
            </a:r>
            <a:r>
              <a:rPr lang="en-US" dirty="0" smtClean="0"/>
              <a:t>by </a:t>
            </a:r>
            <a:r>
              <a:rPr lang="en-US" dirty="0" err="1" smtClean="0"/>
              <a:t>Levins</a:t>
            </a:r>
            <a:r>
              <a:rPr lang="en-US" dirty="0" smtClean="0"/>
              <a:t> </a:t>
            </a:r>
            <a:r>
              <a:rPr lang="en-US" dirty="0"/>
              <a:t>(1974) and </a:t>
            </a:r>
            <a:r>
              <a:rPr lang="en-US" dirty="0" err="1"/>
              <a:t>Puccia</a:t>
            </a:r>
            <a:r>
              <a:rPr lang="en-US" dirty="0"/>
              <a:t> and </a:t>
            </a:r>
            <a:r>
              <a:rPr lang="en-US" dirty="0" err="1"/>
              <a:t>Levins</a:t>
            </a:r>
            <a:r>
              <a:rPr lang="en-US" dirty="0"/>
              <a:t> (</a:t>
            </a:r>
            <a:r>
              <a:rPr lang="en-US" dirty="0" smtClean="0"/>
              <a:t>1985)</a:t>
            </a:r>
          </a:p>
          <a:p>
            <a:pPr lvl="1"/>
            <a:r>
              <a:rPr lang="en-US" dirty="0" smtClean="0"/>
              <a:t>formalized analysis </a:t>
            </a:r>
            <a:r>
              <a:rPr lang="en-US" dirty="0"/>
              <a:t>of feedbacks in network models. </a:t>
            </a:r>
          </a:p>
          <a:p>
            <a:r>
              <a:rPr lang="en-US" dirty="0" smtClean="0"/>
              <a:t>Broadly applied in ecology since, e.g.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evelop </a:t>
            </a:r>
            <a:r>
              <a:rPr lang="en-US" dirty="0"/>
              <a:t>hypotheses </a:t>
            </a:r>
            <a:r>
              <a:rPr lang="en-US" dirty="0" smtClean="0"/>
              <a:t>for species </a:t>
            </a:r>
            <a:r>
              <a:rPr lang="en-US" dirty="0"/>
              <a:t>interactions (</a:t>
            </a:r>
            <a:r>
              <a:rPr lang="en-US" dirty="0" err="1"/>
              <a:t>Dambacher</a:t>
            </a:r>
            <a:r>
              <a:rPr lang="en-US" dirty="0"/>
              <a:t> et al. 1999), </a:t>
            </a:r>
            <a:endParaRPr lang="en-US" dirty="0" smtClean="0"/>
          </a:p>
          <a:p>
            <a:pPr lvl="1"/>
            <a:r>
              <a:rPr lang="en-US" dirty="0" smtClean="0"/>
              <a:t>explore </a:t>
            </a:r>
            <a:r>
              <a:rPr lang="en-US" dirty="0"/>
              <a:t>life expectancy changes in perturbed </a:t>
            </a:r>
            <a:r>
              <a:rPr lang="en-US" dirty="0" smtClean="0"/>
              <a:t>communities </a:t>
            </a:r>
            <a:r>
              <a:rPr lang="en-US" dirty="0"/>
              <a:t>(</a:t>
            </a:r>
            <a:r>
              <a:rPr lang="en-US" dirty="0" err="1"/>
              <a:t>Dambacher</a:t>
            </a:r>
            <a:r>
              <a:rPr lang="en-US" dirty="0"/>
              <a:t> et al. 2005), </a:t>
            </a:r>
            <a:endParaRPr lang="en-US" dirty="0" smtClean="0"/>
          </a:p>
          <a:p>
            <a:pPr lvl="1"/>
            <a:r>
              <a:rPr lang="en-US" dirty="0" smtClean="0"/>
              <a:t>determine </a:t>
            </a:r>
            <a:r>
              <a:rPr lang="en-US" dirty="0"/>
              <a:t>indicators </a:t>
            </a:r>
            <a:r>
              <a:rPr lang="en-US" dirty="0" smtClean="0"/>
              <a:t>for exploited </a:t>
            </a:r>
            <a:r>
              <a:rPr lang="en-US" dirty="0"/>
              <a:t>systems (</a:t>
            </a:r>
            <a:r>
              <a:rPr lang="en-US" dirty="0" err="1"/>
              <a:t>Dambacher</a:t>
            </a:r>
            <a:r>
              <a:rPr lang="en-US" dirty="0"/>
              <a:t> et al. 2009, Metcalf et al</a:t>
            </a:r>
            <a:r>
              <a:rPr lang="en-US" dirty="0" smtClean="0"/>
              <a:t>. 2011</a:t>
            </a:r>
            <a:r>
              <a:rPr lang="en-US" dirty="0"/>
              <a:t>), </a:t>
            </a:r>
            <a:endParaRPr lang="en-US" dirty="0" smtClean="0"/>
          </a:p>
          <a:p>
            <a:pPr lvl="1"/>
            <a:r>
              <a:rPr lang="en-US" dirty="0" smtClean="0"/>
              <a:t>eradication </a:t>
            </a:r>
            <a:r>
              <a:rPr lang="en-US" dirty="0"/>
              <a:t>scenarios for </a:t>
            </a:r>
            <a:r>
              <a:rPr lang="en-US" dirty="0" smtClean="0"/>
              <a:t>invasive species </a:t>
            </a:r>
            <a:r>
              <a:rPr lang="en-US" dirty="0"/>
              <a:t>(Raymond et al. 2011)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alternative stable </a:t>
            </a:r>
            <a:r>
              <a:rPr lang="en-US" dirty="0"/>
              <a:t>states in ecological systems (</a:t>
            </a:r>
            <a:r>
              <a:rPr lang="en-US" dirty="0" err="1"/>
              <a:t>Marzloff</a:t>
            </a:r>
            <a:r>
              <a:rPr lang="en-US" dirty="0"/>
              <a:t> et al. 2011</a:t>
            </a:r>
            <a:r>
              <a:rPr lang="en-US" dirty="0" smtClean="0"/>
              <a:t>),</a:t>
            </a:r>
          </a:p>
          <a:p>
            <a:pPr lvl="1"/>
            <a:r>
              <a:rPr lang="en-US" dirty="0" smtClean="0"/>
              <a:t>Ecosystem impacts of aquaculture development (</a:t>
            </a:r>
            <a:r>
              <a:rPr lang="en-US" dirty="0" err="1" smtClean="0"/>
              <a:t>Reum</a:t>
            </a:r>
            <a:r>
              <a:rPr lang="en-US" dirty="0" smtClean="0"/>
              <a:t> et al. 2015a, 2015b)</a:t>
            </a:r>
          </a:p>
          <a:p>
            <a:pPr lvl="1"/>
            <a:r>
              <a:rPr lang="en-US" dirty="0" smtClean="0"/>
              <a:t>Effect of eutrophication &amp; crab management in coastal systems (Carey et al. 2014)</a:t>
            </a:r>
          </a:p>
          <a:p>
            <a:pPr lvl="1"/>
            <a:r>
              <a:rPr lang="en-US" dirty="0" smtClean="0"/>
              <a:t>System effects of fisheries management strategies and climate change (</a:t>
            </a:r>
            <a:r>
              <a:rPr lang="en-US" dirty="0" err="1" smtClean="0"/>
              <a:t>DePiper</a:t>
            </a:r>
            <a:r>
              <a:rPr lang="en-US" dirty="0" smtClean="0"/>
              <a:t> et al. 2016, Tam et al. 2016, </a:t>
            </a:r>
            <a:r>
              <a:rPr lang="en-US" dirty="0" err="1" smtClean="0"/>
              <a:t>Wildermuth</a:t>
            </a:r>
            <a:r>
              <a:rPr lang="en-US" dirty="0" smtClean="0"/>
              <a:t> et al. 2016)</a:t>
            </a:r>
          </a:p>
          <a:p>
            <a:endParaRPr lang="en-US" dirty="0" smtClean="0"/>
          </a:p>
          <a:p>
            <a:r>
              <a:rPr lang="en-US" dirty="0" smtClean="0"/>
              <a:t>Methods for formal assessment of uncertainty in qualitative network models</a:t>
            </a:r>
          </a:p>
          <a:p>
            <a:pPr lvl="1"/>
            <a:r>
              <a:rPr lang="en-US" dirty="0" err="1" smtClean="0"/>
              <a:t>Hosack</a:t>
            </a:r>
            <a:r>
              <a:rPr lang="en-US" dirty="0" smtClean="0"/>
              <a:t> </a:t>
            </a:r>
            <a:r>
              <a:rPr lang="en-US" dirty="0"/>
              <a:t>et al. 2008</a:t>
            </a:r>
          </a:p>
          <a:p>
            <a:pPr lvl="1"/>
            <a:r>
              <a:rPr lang="en-US" dirty="0"/>
              <a:t>Melbourne-Thomas et al. 2012, </a:t>
            </a:r>
            <a:r>
              <a:rPr lang="en-US" dirty="0" smtClean="0"/>
              <a:t>2014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9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(Main) Types of Qualitative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 analysis</a:t>
            </a:r>
          </a:p>
          <a:p>
            <a:pPr lvl="1"/>
            <a:r>
              <a:rPr lang="en-US" dirty="0" smtClean="0"/>
              <a:t>Extension using simulation and Bayesian Belief Networks</a:t>
            </a:r>
          </a:p>
          <a:p>
            <a:r>
              <a:rPr lang="en-US" dirty="0" smtClean="0"/>
              <a:t>Fuzzy cognitive mapping</a:t>
            </a:r>
          </a:p>
          <a:p>
            <a:endParaRPr lang="en-US" dirty="0"/>
          </a:p>
          <a:p>
            <a:r>
              <a:rPr lang="en-US" dirty="0" smtClean="0"/>
              <a:t>Numerous </a:t>
            </a:r>
            <a:r>
              <a:rPr lang="en-US" dirty="0"/>
              <a:t>software </a:t>
            </a:r>
            <a:r>
              <a:rPr lang="en-US" dirty="0" smtClean="0"/>
              <a:t>packages</a:t>
            </a:r>
          </a:p>
          <a:p>
            <a:pPr marL="457200" lvl="1" indent="0">
              <a:buNone/>
            </a:pPr>
            <a:r>
              <a:rPr lang="en-US" dirty="0" smtClean="0"/>
              <a:t>e.g.</a:t>
            </a:r>
          </a:p>
          <a:p>
            <a:pPr lvl="1"/>
            <a:r>
              <a:rPr lang="en-US" dirty="0" smtClean="0"/>
              <a:t>R:  </a:t>
            </a:r>
            <a:r>
              <a:rPr lang="en-US" dirty="0" err="1" smtClean="0"/>
              <a:t>LoopAnalyst</a:t>
            </a:r>
            <a:r>
              <a:rPr lang="en-US" dirty="0" smtClean="0"/>
              <a:t>, </a:t>
            </a:r>
            <a:r>
              <a:rPr lang="en-US" dirty="0" err="1" smtClean="0"/>
              <a:t>Qpress</a:t>
            </a:r>
            <a:endParaRPr lang="en-US" dirty="0" smtClean="0"/>
          </a:p>
          <a:p>
            <a:pPr lvl="1"/>
            <a:r>
              <a:rPr lang="en-US" dirty="0" smtClean="0"/>
              <a:t>Mental Modeler (FCM)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digraphs to community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Dambacher</a:t>
            </a:r>
            <a:r>
              <a:rPr lang="en-US" dirty="0" smtClean="0"/>
              <a:t> et al. 2003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30" y="977900"/>
            <a:ext cx="5854700" cy="48895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264125" y="1685566"/>
            <a:ext cx="1887257" cy="1922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58208" y="1395425"/>
            <a:ext cx="318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Effect of species 2 on species 1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16829" y="3003157"/>
            <a:ext cx="1887256" cy="15668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04085" y="2212555"/>
            <a:ext cx="3181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species here have </a:t>
            </a:r>
          </a:p>
          <a:p>
            <a:r>
              <a:rPr lang="en-US" dirty="0" smtClean="0"/>
              <a:t>negative impact on themselves</a:t>
            </a:r>
          </a:p>
          <a:p>
            <a:r>
              <a:rPr lang="en-US" dirty="0" smtClean="0"/>
              <a:t>e.g. density dependence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18730" y="3525888"/>
            <a:ext cx="24108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Interaction terms among species can be hard to estimate, are often result of several processes.</a:t>
            </a:r>
          </a:p>
          <a:p>
            <a:endParaRPr lang="en-US" dirty="0"/>
          </a:p>
          <a:p>
            <a:r>
              <a:rPr lang="en-US" dirty="0" smtClean="0"/>
              <a:t>Solution: Replace elements of community matrix with symbolic notation of direction of effect.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8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Structure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Both </a:t>
            </a:r>
            <a:r>
              <a:rPr lang="en-US" b="1" dirty="0" smtClean="0"/>
              <a:t>nature</a:t>
            </a:r>
            <a:r>
              <a:rPr lang="en-US" dirty="0" smtClean="0"/>
              <a:t> (the </a:t>
            </a:r>
            <a:r>
              <a:rPr lang="en-US" dirty="0"/>
              <a:t>signs [positive, negative, or zero</a:t>
            </a:r>
            <a:r>
              <a:rPr lang="en-US" dirty="0" smtClean="0"/>
              <a:t>]) and </a:t>
            </a:r>
            <a:r>
              <a:rPr lang="en-US" b="1" dirty="0" smtClean="0"/>
              <a:t>strength</a:t>
            </a:r>
            <a:r>
              <a:rPr lang="en-US" dirty="0" smtClean="0"/>
              <a:t> </a:t>
            </a:r>
            <a:r>
              <a:rPr lang="en-US" dirty="0"/>
              <a:t>(i.e., the </a:t>
            </a:r>
            <a:r>
              <a:rPr lang="en-US" dirty="0" smtClean="0"/>
              <a:t>magnitudes) of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ij</a:t>
            </a:r>
            <a:r>
              <a:rPr lang="en-US" dirty="0" smtClean="0"/>
              <a:t> interactions </a:t>
            </a:r>
            <a:r>
              <a:rPr lang="en-US" dirty="0"/>
              <a:t>between populations may be uncertain.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1) relates to model structure uncertainty</a:t>
            </a:r>
            <a:r>
              <a:rPr lang="en-US" dirty="0" smtClean="0"/>
              <a:t>,</a:t>
            </a:r>
          </a:p>
          <a:p>
            <a:r>
              <a:rPr lang="en-US" dirty="0" smtClean="0"/>
              <a:t>(</a:t>
            </a:r>
            <a:r>
              <a:rPr lang="en-US" dirty="0"/>
              <a:t>2</a:t>
            </a:r>
            <a:r>
              <a:rPr lang="en-US" dirty="0" smtClean="0"/>
              <a:t>) can </a:t>
            </a:r>
            <a:r>
              <a:rPr lang="en-US" dirty="0"/>
              <a:t>be thought of as a parameterization problem.</a:t>
            </a:r>
          </a:p>
          <a:p>
            <a:endParaRPr lang="en-US" dirty="0" smtClean="0"/>
          </a:p>
          <a:p>
            <a:r>
              <a:rPr lang="en-US" dirty="0" smtClean="0"/>
              <a:t>Qualitative </a:t>
            </a:r>
            <a:r>
              <a:rPr lang="en-US" dirty="0"/>
              <a:t>modeling focuses on </a:t>
            </a:r>
            <a:r>
              <a:rPr lang="en-US" dirty="0" smtClean="0"/>
              <a:t>(1) by specifying only </a:t>
            </a:r>
            <a:r>
              <a:rPr lang="en-US" dirty="0"/>
              <a:t>the signs of the interaction coefficients of </a:t>
            </a:r>
            <a:r>
              <a:rPr lang="en-US" dirty="0" smtClean="0"/>
              <a:t>community matrix. </a:t>
            </a:r>
          </a:p>
          <a:p>
            <a:r>
              <a:rPr lang="en-US" dirty="0" smtClean="0"/>
              <a:t>Seeks only qualitative </a:t>
            </a:r>
            <a:r>
              <a:rPr lang="en-US" dirty="0"/>
              <a:t>predictions of the system’s response to </a:t>
            </a:r>
            <a:r>
              <a:rPr lang="en-US" dirty="0" smtClean="0"/>
              <a:t>a perturbation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3853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4455</TotalTime>
  <Words>1245</Words>
  <Application>Microsoft Macintosh PowerPoint</Application>
  <PresentationFormat>On-screen Show (4:3)</PresentationFormat>
  <Paragraphs>227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NOAA Divider Slides</vt:lpstr>
      <vt:lpstr>NOAA Title Options</vt:lpstr>
      <vt:lpstr>GFAY_Custom</vt:lpstr>
      <vt:lpstr>MAR 580: Models for Marine Ecosystem Based Management</vt:lpstr>
      <vt:lpstr>Simplified Schedule</vt:lpstr>
      <vt:lpstr>Today’s Outline</vt:lpstr>
      <vt:lpstr>PowerPoint Presentation</vt:lpstr>
      <vt:lpstr>Why Qualitative models?</vt:lpstr>
      <vt:lpstr>History of qualitative modeling</vt:lpstr>
      <vt:lpstr>(Main) Types of Qualitative methods</vt:lpstr>
      <vt:lpstr>Signed digraphs to community matrix</vt:lpstr>
      <vt:lpstr>Model Structure Uncertainty</vt:lpstr>
      <vt:lpstr>Qualitative ‘loop’ analysis</vt:lpstr>
      <vt:lpstr>PowerPoint Presentation</vt:lpstr>
      <vt:lpstr>Adjoint matrix gives response to perturbations</vt:lpstr>
      <vt:lpstr>Prediction weights</vt:lpstr>
      <vt:lpstr>Uncertainty in Response &amp; Model Structure</vt:lpstr>
      <vt:lpstr>Alternatives to model structure uncertainty</vt:lpstr>
      <vt:lpstr>Simulation approach to qualitative modeling</vt:lpstr>
      <vt:lpstr>PowerPoint Presentation</vt:lpstr>
      <vt:lpstr>PowerPoint Presentation</vt:lpstr>
      <vt:lpstr>Challenges</vt:lpstr>
      <vt:lpstr>Take home messages</vt:lpstr>
      <vt:lpstr>Additional resources</vt:lpstr>
      <vt:lpstr>Next time on Models for Marine EBM….</vt:lpstr>
      <vt:lpstr>Questions?</vt:lpstr>
      <vt:lpstr>Lab Example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441</cp:revision>
  <dcterms:created xsi:type="dcterms:W3CDTF">2014-06-04T00:44:42Z</dcterms:created>
  <dcterms:modified xsi:type="dcterms:W3CDTF">2016-04-22T16:08:18Z</dcterms:modified>
  <cp:category/>
</cp:coreProperties>
</file>